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11" Type="http://schemas.openxmlformats.org/officeDocument/2006/relationships/slide" Target="slides/slide6.xml"/><Relationship Id="rId22" Type="http://schemas.openxmlformats.org/officeDocument/2006/relationships/font" Target="fonts/Nunito-boldItalic.fntdata"/><Relationship Id="rId10" Type="http://schemas.openxmlformats.org/officeDocument/2006/relationships/slide" Target="slides/slide5.xml"/><Relationship Id="rId21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7d799232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7d799232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25873f0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25873f0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c7d799232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c7d799232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c7d799232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c7d799232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beeb8de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beeb8de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c7d799232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c7d799232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c7d799232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c7d79923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d86732a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d86732a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3998" cy="9196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5" Type="http://schemas.openxmlformats.org/officeDocument/2006/relationships/image" Target="../media/image4.jp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4576450" y="1719425"/>
            <a:ext cx="3247200" cy="221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500">
                <a:solidFill>
                  <a:srgbClr val="85200C"/>
                </a:solidFill>
                <a:latin typeface="Nunito"/>
                <a:ea typeface="Nunito"/>
                <a:cs typeface="Nunito"/>
                <a:sym typeface="Nunito"/>
              </a:rPr>
              <a:t>Come to Craft</a:t>
            </a:r>
            <a:endParaRPr b="1" sz="2500">
              <a:solidFill>
                <a:srgbClr val="85200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rgbClr val="85200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500">
                <a:solidFill>
                  <a:srgbClr val="85200C"/>
                </a:solidFill>
                <a:latin typeface="Nunito"/>
                <a:ea typeface="Nunito"/>
                <a:cs typeface="Nunito"/>
                <a:sym typeface="Nunito"/>
              </a:rPr>
              <a:t>Katerina Matysova</a:t>
            </a:r>
            <a:endParaRPr b="1" sz="2500">
              <a:solidFill>
                <a:srgbClr val="85200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500">
                <a:solidFill>
                  <a:srgbClr val="85200C"/>
                </a:solidFill>
                <a:latin typeface="Nunito"/>
                <a:ea typeface="Nunito"/>
                <a:cs typeface="Nunito"/>
                <a:sym typeface="Nunito"/>
              </a:rPr>
              <a:t>Sarah Engelmayer</a:t>
            </a:r>
            <a:endParaRPr b="1" sz="2500">
              <a:solidFill>
                <a:srgbClr val="85200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2500">
                <a:solidFill>
                  <a:srgbClr val="85200C"/>
                </a:solidFill>
                <a:latin typeface="Nunito"/>
                <a:ea typeface="Nunito"/>
                <a:cs typeface="Nunito"/>
                <a:sym typeface="Nunito"/>
              </a:rPr>
              <a:t>Daniel Birk</a:t>
            </a:r>
            <a:endParaRPr b="1" sz="2500">
              <a:solidFill>
                <a:srgbClr val="85200C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700" y="0"/>
            <a:ext cx="9059949" cy="20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2635" l="0" r="0" t="13696"/>
          <a:stretch/>
        </p:blipFill>
        <p:spPr>
          <a:xfrm>
            <a:off x="-116237" y="-43225"/>
            <a:ext cx="9376484" cy="522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06150" y="1158225"/>
            <a:ext cx="843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Unsere</a:t>
            </a:r>
            <a:r>
              <a:rPr lang="de">
                <a:latin typeface="Nunito"/>
                <a:ea typeface="Nunito"/>
                <a:cs typeface="Nunito"/>
                <a:sym typeface="Nunito"/>
              </a:rPr>
              <a:t> Idee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936375" y="2303025"/>
            <a:ext cx="2233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B45F06"/>
                </a:solidFill>
              </a:rPr>
              <a:t>Werkstätte (ver)mieten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345150" y="1408825"/>
            <a:ext cx="2358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B45F06"/>
                </a:solidFill>
              </a:rPr>
              <a:t>Werkzeuge (ver)leihen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890725" y="2455425"/>
            <a:ext cx="22338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>
                <a:solidFill>
                  <a:srgbClr val="B45F06"/>
                </a:solidFill>
              </a:rPr>
              <a:t>Dienstleistungen anbieten/annehmen</a:t>
            </a:r>
            <a:endParaRPr b="1" sz="1500">
              <a:solidFill>
                <a:srgbClr val="B45F06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 rot="671934">
            <a:off x="3683089" y="3680238"/>
            <a:ext cx="1669795" cy="71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600">
                <a:solidFill>
                  <a:srgbClr val="CC0000"/>
                </a:solidFill>
              </a:rPr>
              <a:t>C2C!</a:t>
            </a:r>
            <a:endParaRPr b="1" sz="4600">
              <a:solidFill>
                <a:srgbClr val="CC0000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400" y="1792200"/>
            <a:ext cx="1765573" cy="16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045" y="3032875"/>
            <a:ext cx="2358925" cy="17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5695" y="2725414"/>
            <a:ext cx="2184000" cy="1633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0925" y="76201"/>
            <a:ext cx="762649" cy="8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06150" y="1158225"/>
            <a:ext cx="843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Unsere Werte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1603900" y="1829925"/>
            <a:ext cx="1411500" cy="1015800"/>
          </a:xfrm>
          <a:prstGeom prst="ellipse">
            <a:avLst/>
          </a:prstGeom>
          <a:solidFill>
            <a:srgbClr val="EDCBAE"/>
          </a:solidFill>
          <a:ln cap="flat" cmpd="sng" w="9525">
            <a:solidFill>
              <a:srgbClr val="EDCBAE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220000" dist="19050">
              <a:srgbClr val="000000">
                <a:alpha val="50000"/>
              </a:srgbClr>
            </a:outerShdw>
            <a:reflection blurRad="0" dir="5400000" dist="28575" endA="0" endPos="21000" fadeDir="5400012" kx="0" rotWithShape="0" algn="bl" stA="7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  Wissen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3316850" y="1404725"/>
            <a:ext cx="1868700" cy="1015800"/>
          </a:xfrm>
          <a:prstGeom prst="ellipse">
            <a:avLst/>
          </a:prstGeom>
          <a:solidFill>
            <a:srgbClr val="EDCBAE"/>
          </a:solidFill>
          <a:ln cap="flat" cmpd="sng" w="9525">
            <a:solidFill>
              <a:srgbClr val="EDCBAE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220000" dist="19050">
              <a:srgbClr val="000000">
                <a:alpha val="50000"/>
              </a:srgbClr>
            </a:outerShdw>
            <a:reflection blurRad="0" dir="5400000" dist="28575" endA="0" endPos="21000" fadeDir="5400012" kx="0" rotWithShape="0" algn="bl" stA="7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 Gemeinschaft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2801650" y="3588400"/>
            <a:ext cx="1967700" cy="1015800"/>
          </a:xfrm>
          <a:prstGeom prst="ellipse">
            <a:avLst/>
          </a:prstGeom>
          <a:solidFill>
            <a:srgbClr val="EDCBAE"/>
          </a:solidFill>
          <a:ln cap="flat" cmpd="sng" w="9525">
            <a:solidFill>
              <a:srgbClr val="EDCBAE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220000" dist="19050">
              <a:srgbClr val="000000">
                <a:alpha val="50000"/>
              </a:srgbClr>
            </a:outerShdw>
            <a:reflection blurRad="0" dir="5400000" dist="28575" endA="0" endPos="21000" fadeDir="5400012" kx="0" rotWithShape="0" algn="bl" stA="7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Nachhaltigkeit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5529775" y="1693413"/>
            <a:ext cx="2063700" cy="1015800"/>
          </a:xfrm>
          <a:prstGeom prst="ellipse">
            <a:avLst/>
          </a:prstGeom>
          <a:solidFill>
            <a:srgbClr val="EDCBAE"/>
          </a:solidFill>
          <a:ln cap="flat" cmpd="sng" w="9525">
            <a:solidFill>
              <a:srgbClr val="EDCBAE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220000" dist="19050">
              <a:srgbClr val="000000">
                <a:alpha val="50000"/>
              </a:srgbClr>
            </a:outerShdw>
            <a:reflection blurRad="0" dir="5400000" dist="28575" endA="0" endPos="21000" fadeDir="5400012" kx="0" rotWithShape="0" algn="bl" stA="7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Unabhängigkeit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116075" y="3663275"/>
            <a:ext cx="1411500" cy="1015800"/>
          </a:xfrm>
          <a:prstGeom prst="ellipse">
            <a:avLst/>
          </a:prstGeom>
          <a:solidFill>
            <a:srgbClr val="EDCBAE"/>
          </a:solidFill>
          <a:ln cap="flat" cmpd="sng" w="9525">
            <a:solidFill>
              <a:srgbClr val="EDCBAE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220000" dist="19050">
              <a:srgbClr val="000000">
                <a:alpha val="50000"/>
              </a:srgbClr>
            </a:outerShdw>
            <a:reflection blurRad="0" dir="5400000" dist="28575" endA="0" endPos="21000" fadeDir="5400012" kx="0" rotWithShape="0" algn="bl" stA="7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Ausgleich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6527575" y="2845725"/>
            <a:ext cx="1716300" cy="939900"/>
          </a:xfrm>
          <a:prstGeom prst="ellipse">
            <a:avLst/>
          </a:prstGeom>
          <a:solidFill>
            <a:srgbClr val="EDCBAE"/>
          </a:solidFill>
          <a:ln cap="flat" cmpd="sng" w="9525">
            <a:solidFill>
              <a:srgbClr val="EDCBAE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220000" dist="19050">
              <a:srgbClr val="000000">
                <a:alpha val="50000"/>
              </a:srgbClr>
            </a:outerShdw>
            <a:reflection blurRad="0" dir="5400000" dist="28575" endA="0" endPos="21000" fadeDir="5400012" kx="0" rotWithShape="0" algn="bl" stA="7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 Flexibilität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1293900" y="3131925"/>
            <a:ext cx="1161000" cy="939900"/>
          </a:xfrm>
          <a:prstGeom prst="ellipse">
            <a:avLst/>
          </a:prstGeom>
          <a:solidFill>
            <a:srgbClr val="EDCBAE"/>
          </a:solidFill>
          <a:ln cap="flat" cmpd="sng" w="9525">
            <a:solidFill>
              <a:srgbClr val="EDCBAE"/>
            </a:solidFill>
            <a:prstDash val="solid"/>
            <a:round/>
            <a:headEnd len="sm" w="sm" type="none"/>
            <a:tailEnd len="sm" w="sm" type="none"/>
          </a:ln>
          <a:effectLst>
            <a:outerShdw blurRad="185738" rotWithShape="0" algn="bl" dir="5220000" dist="19050">
              <a:srgbClr val="000000">
                <a:alpha val="41000"/>
              </a:srgbClr>
            </a:outerShdw>
            <a:reflection blurRad="0" dir="5400000" dist="28575" endA="0" endPos="21000" fadeDir="5400012" kx="0" rotWithShape="0" algn="bl" stA="73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    DIY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925" y="76201"/>
            <a:ext cx="762649" cy="8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06150" y="1158225"/>
            <a:ext cx="843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Die Arbeit im Team</a:t>
            </a:r>
            <a:r>
              <a:rPr lang="de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6814800" y="3422175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Arbeitsteilung: getrennte “Baustellen”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2375588" y="1903100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gemeinsame Motivation für unsere Idee</a:t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3772475" y="3422175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gute Planung: regelmäßige Termine &amp; Absprachen</a:t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5257825" y="1903100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G</a:t>
            </a:r>
            <a:r>
              <a:rPr lang="de">
                <a:solidFill>
                  <a:schemeClr val="dk1"/>
                </a:solidFill>
              </a:rPr>
              <a:t>egenseitige Hilfestellung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858463" y="3422175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</a:rPr>
              <a:t>anfangs Kompromisse gefunden, mit denen alle zufrieden waren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925" y="76201"/>
            <a:ext cx="762649" cy="8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06150" y="1158225"/>
            <a:ext cx="843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Ergebnisse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4160588" y="1961600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gutes Storytelling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2174113" y="3331975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ansprechendes Design</a:t>
            </a:r>
            <a:endParaRPr/>
          </a:p>
        </p:txBody>
      </p:sp>
      <p:sp>
        <p:nvSpPr>
          <p:cNvPr id="106" name="Google Shape;106;p18"/>
          <p:cNvSpPr/>
          <p:nvPr/>
        </p:nvSpPr>
        <p:spPr>
          <a:xfrm>
            <a:off x="6735238" y="3331975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kein Responsives Design</a:t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2174113" y="1961600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alle </a:t>
            </a:r>
            <a:r>
              <a:rPr b="1" lang="de"/>
              <a:t>essentiellen </a:t>
            </a:r>
            <a:r>
              <a:rPr lang="de"/>
              <a:t>Funktionen umgesetzt</a:t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6735238" y="1961600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wenig </a:t>
            </a:r>
            <a:r>
              <a:rPr b="1" lang="de"/>
              <a:t>nice-to-have</a:t>
            </a:r>
            <a:r>
              <a:rPr lang="de"/>
              <a:t> Funktionen umgesetzt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048" y="1088525"/>
            <a:ext cx="674601" cy="67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850" y="1016475"/>
            <a:ext cx="833146" cy="8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4160588" y="3331975"/>
            <a:ext cx="1822200" cy="1102200"/>
          </a:xfrm>
          <a:prstGeom prst="roundRect">
            <a:avLst>
              <a:gd fmla="val 16667" name="adj"/>
            </a:avLst>
          </a:prstGeom>
          <a:solidFill>
            <a:srgbClr val="EDCBA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großer Lerneffekt im Team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5">
            <a:alphaModFix/>
          </a:blip>
          <a:srcRect b="16666" l="0" r="0" t="15966"/>
          <a:stretch/>
        </p:blipFill>
        <p:spPr>
          <a:xfrm>
            <a:off x="5439725" y="957675"/>
            <a:ext cx="1869325" cy="39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0925" y="76201"/>
            <a:ext cx="762649" cy="8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9"/>
          <p:cNvGrpSpPr/>
          <p:nvPr/>
        </p:nvGrpSpPr>
        <p:grpSpPr>
          <a:xfrm>
            <a:off x="3204644" y="960576"/>
            <a:ext cx="2461226" cy="2160368"/>
            <a:chOff x="3619861" y="407378"/>
            <a:chExt cx="2166000" cy="2166000"/>
          </a:xfrm>
        </p:grpSpPr>
        <p:sp>
          <p:nvSpPr>
            <p:cNvPr id="119" name="Google Shape;119;p19"/>
            <p:cNvSpPr/>
            <p:nvPr/>
          </p:nvSpPr>
          <p:spPr>
            <a:xfrm>
              <a:off x="3619861" y="407378"/>
              <a:ext cx="2166000" cy="2166000"/>
            </a:xfrm>
            <a:prstGeom prst="ellipse">
              <a:avLst/>
            </a:prstGeom>
            <a:solidFill>
              <a:srgbClr val="EDCBA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9"/>
            <p:cNvSpPr txBox="1"/>
            <p:nvPr/>
          </p:nvSpPr>
          <p:spPr>
            <a:xfrm>
              <a:off x="4024522" y="707737"/>
              <a:ext cx="1328400" cy="661500"/>
            </a:xfrm>
            <a:prstGeom prst="rect">
              <a:avLst/>
            </a:prstGeom>
            <a:solidFill>
              <a:srgbClr val="EDC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latin typeface="Roboto"/>
                  <a:ea typeface="Roboto"/>
                  <a:cs typeface="Roboto"/>
                  <a:sym typeface="Roboto"/>
                </a:rPr>
                <a:t>Tipps &amp; Tricks</a:t>
              </a:r>
              <a:r>
                <a:rPr lang="de" sz="15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1" name="Google Shape;121;p19"/>
          <p:cNvGrpSpPr/>
          <p:nvPr/>
        </p:nvGrpSpPr>
        <p:grpSpPr>
          <a:xfrm>
            <a:off x="4373044" y="1694327"/>
            <a:ext cx="2461226" cy="2160368"/>
            <a:chOff x="4648111" y="1143043"/>
            <a:chExt cx="2166000" cy="2166000"/>
          </a:xfrm>
        </p:grpSpPr>
        <p:sp>
          <p:nvSpPr>
            <p:cNvPr id="122" name="Google Shape;122;p19"/>
            <p:cNvSpPr/>
            <p:nvPr/>
          </p:nvSpPr>
          <p:spPr>
            <a:xfrm>
              <a:off x="4648111" y="1143043"/>
              <a:ext cx="2166000" cy="2166000"/>
            </a:xfrm>
            <a:prstGeom prst="ellipse">
              <a:avLst/>
            </a:prstGeom>
            <a:solidFill>
              <a:srgbClr val="EDCBA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4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9"/>
            <p:cNvSpPr txBox="1"/>
            <p:nvPr/>
          </p:nvSpPr>
          <p:spPr>
            <a:xfrm>
              <a:off x="5297837" y="1669515"/>
              <a:ext cx="1328400" cy="661500"/>
            </a:xfrm>
            <a:prstGeom prst="rect">
              <a:avLst/>
            </a:prstGeom>
            <a:solidFill>
              <a:srgbClr val="EDC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Profil</a:t>
              </a:r>
              <a:br>
                <a:rPr lang="de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de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erweitern</a:t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4" name="Google Shape;124;p19"/>
          <p:cNvGrpSpPr/>
          <p:nvPr/>
        </p:nvGrpSpPr>
        <p:grpSpPr>
          <a:xfrm>
            <a:off x="2036375" y="1694297"/>
            <a:ext cx="2461226" cy="2160368"/>
            <a:chOff x="2591728" y="1143012"/>
            <a:chExt cx="2166000" cy="2166000"/>
          </a:xfrm>
        </p:grpSpPr>
        <p:sp>
          <p:nvSpPr>
            <p:cNvPr id="125" name="Google Shape;125;p19"/>
            <p:cNvSpPr/>
            <p:nvPr/>
          </p:nvSpPr>
          <p:spPr>
            <a:xfrm>
              <a:off x="2591728" y="1143012"/>
              <a:ext cx="2166000" cy="2166000"/>
            </a:xfrm>
            <a:prstGeom prst="ellipse">
              <a:avLst/>
            </a:prstGeom>
            <a:solidFill>
              <a:srgbClr val="EDCBA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9"/>
            <p:cNvSpPr txBox="1"/>
            <p:nvPr/>
          </p:nvSpPr>
          <p:spPr>
            <a:xfrm>
              <a:off x="2755860" y="1666270"/>
              <a:ext cx="1470300" cy="661500"/>
            </a:xfrm>
            <a:prstGeom prst="rect">
              <a:avLst/>
            </a:prstGeom>
            <a:solidFill>
              <a:srgbClr val="EDC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latin typeface="Roboto"/>
                  <a:ea typeface="Roboto"/>
                  <a:cs typeface="Roboto"/>
                  <a:sym typeface="Roboto"/>
                </a:rPr>
                <a:t>Karte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7" name="Google Shape;127;p19"/>
          <p:cNvGrpSpPr/>
          <p:nvPr/>
        </p:nvGrpSpPr>
        <p:grpSpPr>
          <a:xfrm>
            <a:off x="3907957" y="2905816"/>
            <a:ext cx="2461226" cy="2160368"/>
            <a:chOff x="4238812" y="2357689"/>
            <a:chExt cx="2166000" cy="2166000"/>
          </a:xfrm>
        </p:grpSpPr>
        <p:sp>
          <p:nvSpPr>
            <p:cNvPr id="128" name="Google Shape;128;p19"/>
            <p:cNvSpPr/>
            <p:nvPr/>
          </p:nvSpPr>
          <p:spPr>
            <a:xfrm>
              <a:off x="4238812" y="2357689"/>
              <a:ext cx="2166000" cy="2166000"/>
            </a:xfrm>
            <a:prstGeom prst="ellipse">
              <a:avLst/>
            </a:prstGeom>
            <a:solidFill>
              <a:srgbClr val="EDCBA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 txBox="1"/>
            <p:nvPr/>
          </p:nvSpPr>
          <p:spPr>
            <a:xfrm>
              <a:off x="4980831" y="3185187"/>
              <a:ext cx="1328400" cy="661500"/>
            </a:xfrm>
            <a:prstGeom prst="rect">
              <a:avLst/>
            </a:prstGeom>
            <a:solidFill>
              <a:srgbClr val="EDC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500">
                  <a:latin typeface="Roboto"/>
                  <a:ea typeface="Roboto"/>
                  <a:cs typeface="Roboto"/>
                  <a:sym typeface="Roboto"/>
                </a:rPr>
                <a:t>Chat</a:t>
              </a:r>
              <a:endParaRPr sz="13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0" name="Google Shape;130;p19"/>
          <p:cNvSpPr txBox="1"/>
          <p:nvPr>
            <p:ph type="title"/>
          </p:nvPr>
        </p:nvSpPr>
        <p:spPr>
          <a:xfrm>
            <a:off x="306150" y="1158225"/>
            <a:ext cx="843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Zukunft</a:t>
            </a:r>
            <a:r>
              <a:rPr lang="de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925" y="76201"/>
            <a:ext cx="762649" cy="817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9"/>
          <p:cNvGrpSpPr/>
          <p:nvPr/>
        </p:nvGrpSpPr>
        <p:grpSpPr>
          <a:xfrm>
            <a:off x="2481207" y="2905916"/>
            <a:ext cx="2461226" cy="2160368"/>
            <a:chOff x="2983201" y="2357790"/>
            <a:chExt cx="2166000" cy="2166000"/>
          </a:xfrm>
        </p:grpSpPr>
        <p:sp>
          <p:nvSpPr>
            <p:cNvPr id="133" name="Google Shape;133;p19"/>
            <p:cNvSpPr/>
            <p:nvPr/>
          </p:nvSpPr>
          <p:spPr>
            <a:xfrm>
              <a:off x="2983201" y="2357790"/>
              <a:ext cx="2166000" cy="2166000"/>
            </a:xfrm>
            <a:prstGeom prst="ellipse">
              <a:avLst/>
            </a:prstGeom>
            <a:solidFill>
              <a:srgbClr val="EDCBAE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9"/>
            <p:cNvSpPr txBox="1"/>
            <p:nvPr/>
          </p:nvSpPr>
          <p:spPr>
            <a:xfrm>
              <a:off x="3260587" y="3245356"/>
              <a:ext cx="1404600" cy="661500"/>
            </a:xfrm>
            <a:prstGeom prst="rect">
              <a:avLst/>
            </a:prstGeom>
            <a:solidFill>
              <a:srgbClr val="EDCBA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de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Bezahlfunktion </a:t>
              </a:r>
              <a:r>
                <a:rPr lang="de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(Paypal, Sofortüberweisung)</a:t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5" name="Google Shape;135;p19"/>
          <p:cNvSpPr/>
          <p:nvPr/>
        </p:nvSpPr>
        <p:spPr>
          <a:xfrm>
            <a:off x="3733379" y="2492365"/>
            <a:ext cx="1393500" cy="1222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" sz="15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more coming soon</a:t>
            </a:r>
            <a:endParaRPr b="1" sz="15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06150" y="1158225"/>
            <a:ext cx="843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Nunito"/>
                <a:ea typeface="Nunito"/>
                <a:cs typeface="Nunito"/>
                <a:sym typeface="Nunito"/>
              </a:rPr>
              <a:t>Lessons Learned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630900" y="2095900"/>
            <a:ext cx="4975500" cy="22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</a:rPr>
              <a:t>Dies ist ein Beispieltext. Kann man ihn lesen?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9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311700" y="1892725"/>
            <a:ext cx="5408100" cy="26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Konzeption als Grundlage sehr wichtig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Fokus auf essentielle Funktionen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Debugging ist schwer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de"/>
              <a:t>gemeinsam über den Code schauen zur Fehlersuche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5804100" y="2246525"/>
            <a:ext cx="3062549" cy="2247538"/>
            <a:chOff x="568200" y="2645088"/>
            <a:chExt cx="3062549" cy="2247538"/>
          </a:xfrm>
        </p:grpSpPr>
        <p:pic>
          <p:nvPicPr>
            <p:cNvPr id="145" name="Google Shape;14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8250" y="2645094"/>
              <a:ext cx="3062499" cy="224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20"/>
            <p:cNvSpPr txBox="1"/>
            <p:nvPr/>
          </p:nvSpPr>
          <p:spPr>
            <a:xfrm>
              <a:off x="585000" y="2645088"/>
              <a:ext cx="3045600" cy="455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300">
                  <a:solidFill>
                    <a:srgbClr val="FFFFFF"/>
                  </a:solidFill>
                </a:rPr>
                <a:t>misspelling the database in your code</a:t>
              </a:r>
              <a:endParaRPr sz="1300">
                <a:solidFill>
                  <a:srgbClr val="FFFFFF"/>
                </a:solidFill>
              </a:endParaRPr>
            </a:p>
          </p:txBody>
        </p:sp>
        <p:sp>
          <p:nvSpPr>
            <p:cNvPr id="147" name="Google Shape;147;p20"/>
            <p:cNvSpPr txBox="1"/>
            <p:nvPr/>
          </p:nvSpPr>
          <p:spPr>
            <a:xfrm>
              <a:off x="568200" y="4349925"/>
              <a:ext cx="3062400" cy="542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300">
                  <a:solidFill>
                    <a:srgbClr val="FFFFFF"/>
                  </a:solidFill>
                </a:rPr>
                <a:t>and wasting 4 hours of work to find the error</a:t>
              </a:r>
              <a:endParaRPr sz="1300">
                <a:solidFill>
                  <a:srgbClr val="FFFFFF"/>
                </a:solidFill>
              </a:endParaRPr>
            </a:p>
          </p:txBody>
        </p:sp>
      </p:grpSp>
      <p:pic>
        <p:nvPicPr>
          <p:cNvPr id="148" name="Google Shape;14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0925" y="76201"/>
            <a:ext cx="762649" cy="8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2861575" y="1810700"/>
            <a:ext cx="30903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3000"/>
              <a:t>Investiere jetzt!</a:t>
            </a:r>
            <a:endParaRPr b="1" sz="3000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900" y="-147125"/>
            <a:ext cx="5848175" cy="12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1132800" y="2774075"/>
            <a:ext cx="72099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2600"/>
              <a:t>10% der Unternehmensanteile für 80.000 €</a:t>
            </a:r>
            <a:endParaRPr b="1"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